
<file path=[Content_Types].xml><?xml version="1.0" encoding="utf-8"?>
<Types xmlns="http://schemas.openxmlformats.org/package/2006/content-types">
  <Default Extension="bin" ContentType="application/vnd.openxmlformats-officedocument.oleObject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" roundtripDataSignature="AMtx7mgj56olW/wL3O2EGXmgiF64bWPh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874" y="13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customschemas.google.com/relationships/presentationmetadata" Target="meta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BRUH\Telegram%20Desktop\Telegram%20Desktop\&#1044;&#1080;&#1072;&#1075;&#1088;&#1072;&#1084;&#1084;&#1099;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BRUH\Telegram%20Desktop\Telegram%20Desktop\&#1044;&#1080;&#1072;&#1075;&#1088;&#1072;&#1084;&#1084;&#1099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lvl="0">
              <a:defRPr sz="1600" b="0" i="0">
                <a:solidFill>
                  <a:srgbClr val="000000"/>
                </a:solidFill>
                <a:latin typeface="+mn-lt"/>
              </a:defRPr>
            </a:pPr>
            <a:r>
              <a:rPr lang="ru-RU" sz="1600" b="0" i="0">
                <a:solidFill>
                  <a:srgbClr val="000000"/>
                </a:solidFill>
                <a:latin typeface="+mn-lt"/>
              </a:rPr>
              <a:t>Интерес к игре среди студентов ВУЗов</a:t>
            </a:r>
          </a:p>
        </c:rich>
      </c:tx>
      <c:overlay val="0"/>
    </c:title>
    <c:autoTitleDeleted val="0"/>
    <c:view3D>
      <c:rotX val="50"/>
      <c:rotY val="0"/>
      <c:rAngAx val="1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explosion val="8"/>
          <c:dPt>
            <c:idx val="0"/>
            <c:bubble3D val="0"/>
            <c:explosion val="5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762B-4CE3-B6DD-45F185FB84FD}"/>
              </c:ext>
            </c:extLst>
          </c:dPt>
          <c:dPt>
            <c:idx val="1"/>
            <c:bubble3D val="0"/>
            <c:explosion val="16"/>
            <c:extLst>
              <c:ext xmlns:c16="http://schemas.microsoft.com/office/drawing/2014/chart" uri="{C3380CC4-5D6E-409C-BE32-E72D297353CC}">
                <c16:uniqueId val="{00000003-762B-4CE3-B6DD-45F185FB84FD}"/>
              </c:ext>
            </c:extLst>
          </c:dPt>
          <c:dPt>
            <c:idx val="2"/>
            <c:bubble3D val="0"/>
            <c:explosion val="21"/>
            <c:extLst>
              <c:ext xmlns:c16="http://schemas.microsoft.com/office/drawing/2014/chart" uri="{C3380CC4-5D6E-409C-BE32-E72D297353CC}">
                <c16:uniqueId val="{00000005-762B-4CE3-B6DD-45F185FB84FD}"/>
              </c:ext>
            </c:extLst>
          </c:dPt>
          <c:dLbls>
            <c:dLbl>
              <c:idx val="0"/>
              <c:layout>
                <c:manualLayout>
                  <c:x val="-0.14775287571147772"/>
                  <c:y val="3.5241415773734318E-2"/>
                </c:manualLayout>
              </c:layout>
              <c:tx>
                <c:rich>
                  <a:bodyPr/>
                  <a:lstStyle/>
                  <a:p>
                    <a:fld id="{2C1EA784-ACE0-4858-A427-B1E6CBFCB0C3}" type="VALUE">
                      <a:rPr lang="en-US" sz="160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762B-4CE3-B6DD-45F185FB84FD}"/>
                </c:ext>
              </c:extLst>
            </c:dLbl>
            <c:dLbl>
              <c:idx val="1"/>
              <c:layout>
                <c:manualLayout>
                  <c:x val="0.13657922614042173"/>
                  <c:y val="-0.11789394126781279"/>
                </c:manualLayout>
              </c:layout>
              <c:tx>
                <c:rich>
                  <a:bodyPr/>
                  <a:lstStyle/>
                  <a:p>
                    <a:fld id="{B8E1C686-881A-4CF4-8CFF-35221765FDE2}" type="VALUE">
                      <a:rPr lang="en-US" sz="160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762B-4CE3-B6DD-45F185FB84FD}"/>
                </c:ext>
              </c:extLst>
            </c:dLbl>
            <c:dLbl>
              <c:idx val="2"/>
              <c:layout>
                <c:manualLayout>
                  <c:x val="5.3093363329583802E-2"/>
                  <c:y val="0.11061851561748495"/>
                </c:manualLayout>
              </c:layout>
              <c:tx>
                <c:rich>
                  <a:bodyPr/>
                  <a:lstStyle/>
                  <a:p>
                    <a:fld id="{B6814A4D-97F3-4887-A0DB-02C7F8EDFAAB}" type="VALUE">
                      <a:rPr lang="en-US" sz="160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762B-4CE3-B6DD-45F185FB84FD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Лист1!$G$1:$I$1</c:f>
              <c:strCache>
                <c:ptCount val="3"/>
                <c:pt idx="0">
                  <c:v>Да</c:v>
                </c:pt>
                <c:pt idx="1">
                  <c:v>Нет</c:v>
                </c:pt>
                <c:pt idx="2">
                  <c:v>Возможно</c:v>
                </c:pt>
              </c:strCache>
            </c:strRef>
          </c:cat>
          <c:val>
            <c:numRef>
              <c:f>Лист1!$G$2:$I$2</c:f>
              <c:numCache>
                <c:formatCode>0%</c:formatCode>
                <c:ptCount val="3"/>
                <c:pt idx="0">
                  <c:v>0.43</c:v>
                </c:pt>
                <c:pt idx="1">
                  <c:v>0.48</c:v>
                </c:pt>
                <c:pt idx="2">
                  <c:v>0.09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62B-4CE3-B6DD-45F185FB84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layout>
        <c:manualLayout>
          <c:xMode val="edge"/>
          <c:yMode val="edge"/>
          <c:x val="0.21712480114742938"/>
          <c:y val="0.84336782509516151"/>
          <c:w val="0.53107633390486386"/>
          <c:h val="0.13568976652787509"/>
        </c:manualLayout>
      </c:layout>
      <c:overlay val="0"/>
      <c:txPr>
        <a:bodyPr/>
        <a:lstStyle/>
        <a:p>
          <a:pPr lvl="0">
            <a:defRPr sz="900" b="0" i="0">
              <a:solidFill>
                <a:srgbClr val="1A1A1A"/>
              </a:solidFill>
              <a:latin typeface="+mn-lt"/>
            </a:defRPr>
          </a:pPr>
          <a:endParaRPr lang="ru-RU"/>
        </a:p>
      </c:txPr>
    </c:legend>
    <c:plotVisOnly val="1"/>
    <c:dispBlanksAs val="zero"/>
    <c:showDLblsOverMax val="1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lvl="0">
              <a:defRPr sz="1600" b="0" i="0">
                <a:solidFill>
                  <a:srgbClr val="000000"/>
                </a:solidFill>
                <a:latin typeface="+mn-lt"/>
              </a:defRPr>
            </a:pPr>
            <a:r>
              <a:rPr lang="ru-RU" sz="1600" b="0" i="0">
                <a:solidFill>
                  <a:srgbClr val="000000"/>
                </a:solidFill>
                <a:latin typeface="+mn-lt"/>
              </a:rPr>
              <a:t>Выявление возрасных категорий</a:t>
            </a:r>
          </a:p>
        </c:rich>
      </c:tx>
      <c:layout>
        <c:manualLayout>
          <c:xMode val="edge"/>
          <c:yMode val="edge"/>
          <c:x val="0.25831482818751617"/>
          <c:y val="5.0000089486819929E-2"/>
        </c:manualLayout>
      </c:layout>
      <c:overlay val="0"/>
    </c:title>
    <c:autoTitleDeleted val="0"/>
    <c:view3D>
      <c:rotX val="50"/>
      <c:rotY val="0"/>
      <c:rAngAx val="1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explosion val="15"/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1A21-4568-89D3-FACCF8E06D53}"/>
              </c:ext>
            </c:extLst>
          </c:dPt>
          <c:dPt>
            <c:idx val="2"/>
            <c:bubble3D val="0"/>
            <c:explosion val="21"/>
            <c:extLst>
              <c:ext xmlns:c16="http://schemas.microsoft.com/office/drawing/2014/chart" uri="{C3380CC4-5D6E-409C-BE32-E72D297353CC}">
                <c16:uniqueId val="{00000003-1A21-4568-89D3-FACCF8E06D53}"/>
              </c:ext>
            </c:extLst>
          </c:dPt>
          <c:dLbls>
            <c:dLbl>
              <c:idx val="0"/>
              <c:layout>
                <c:manualLayout>
                  <c:x val="-0.17053594107747294"/>
                  <c:y val="4.8224502828332239E-2"/>
                </c:manualLayout>
              </c:layout>
              <c:tx>
                <c:rich>
                  <a:bodyPr/>
                  <a:lstStyle/>
                  <a:p>
                    <a:fld id="{558F9F65-84F1-425B-A315-EF8F6E77B721}" type="VALUE">
                      <a:rPr lang="en-US" sz="180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A21-4568-89D3-FACCF8E06D53}"/>
                </c:ext>
              </c:extLst>
            </c:dLbl>
            <c:dLbl>
              <c:idx val="1"/>
              <c:layout>
                <c:manualLayout>
                  <c:x val="5.3447954805284172E-2"/>
                  <c:y val="-0.18872163753703547"/>
                </c:manualLayout>
              </c:layout>
              <c:tx>
                <c:rich>
                  <a:bodyPr/>
                  <a:lstStyle/>
                  <a:p>
                    <a:fld id="{BC97A79A-78FE-441D-8B5F-8D432DED06D6}" type="VALUE">
                      <a:rPr lang="en-US" sz="160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1A21-4568-89D3-FACCF8E06D53}"/>
                </c:ext>
              </c:extLst>
            </c:dLbl>
            <c:dLbl>
              <c:idx val="2"/>
              <c:layout>
                <c:manualLayout>
                  <c:x val="0.15992554564131867"/>
                  <c:y val="5.2138306587293605E-2"/>
                </c:manualLayout>
              </c:layout>
              <c:tx>
                <c:rich>
                  <a:bodyPr/>
                  <a:lstStyle/>
                  <a:p>
                    <a:fld id="{D881BE0C-409D-49D9-B134-F84A652172DD}" type="VALUE">
                      <a:rPr lang="en-US" sz="1600"/>
                      <a:pPr/>
                      <a:t>[ЗНАЧЕНИЕ]</a:t>
                    </a:fld>
                    <a:endParaRPr lang="ru-RU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A21-4568-89D3-FACCF8E06D53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/>
            </c:extLst>
          </c:dLbls>
          <c:cat>
            <c:strRef>
              <c:f>Лист1!$A$1:$C$1</c:f>
              <c:strCache>
                <c:ptCount val="3"/>
                <c:pt idx="0">
                  <c:v>18 и младше</c:v>
                </c:pt>
                <c:pt idx="1">
                  <c:v>18-25</c:v>
                </c:pt>
                <c:pt idx="2">
                  <c:v>старше 25</c:v>
                </c:pt>
              </c:strCache>
            </c:strRef>
          </c:cat>
          <c:val>
            <c:numRef>
              <c:f>Лист1!$A$2:$C$2</c:f>
              <c:numCache>
                <c:formatCode>0.0%</c:formatCode>
                <c:ptCount val="3"/>
                <c:pt idx="0">
                  <c:v>0.40500000000000003</c:v>
                </c:pt>
                <c:pt idx="1">
                  <c:v>0.223</c:v>
                </c:pt>
                <c:pt idx="2">
                  <c:v>0.35299999999999998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A21-4568-89D3-FACCF8E06D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b"/>
      <c:overlay val="0"/>
      <c:txPr>
        <a:bodyPr/>
        <a:lstStyle/>
        <a:p>
          <a:pPr lvl="0">
            <a:defRPr sz="900" b="0" i="0">
              <a:solidFill>
                <a:srgbClr val="1A1A1A"/>
              </a:solidFill>
              <a:latin typeface="+mn-lt"/>
            </a:defRPr>
          </a:pPr>
          <a:endParaRPr lang="ru-RU"/>
        </a:p>
      </c:txPr>
    </c:legend>
    <c:plotVisOnly val="1"/>
    <c:dispBlanksAs val="zero"/>
    <c:showDLblsOverMax val="1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3" Type="http://schemas.openxmlformats.org/officeDocument/2006/relationships/notesSlide" Target="../notesSlides/notesSlide3.xml"/><Relationship Id="rId7" Type="http://schemas.openxmlformats.org/officeDocument/2006/relationships/chart" Target="../charts/chart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video" Target="../media/media1.mp4"/><Relationship Id="rId7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8.bin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video" Target="../media/media2.mp4"/><Relationship Id="rId7" Type="http://schemas.openxmlformats.org/officeDocument/2006/relationships/image" Target="../media/image5.png"/><Relationship Id="rId2" Type="http://schemas.microsoft.com/office/2007/relationships/media" Target="../media/media2.mp4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9.bin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 l="41" r="1"/>
          <a:stretch/>
        </p:blipFill>
        <p:spPr>
          <a:xfrm>
            <a:off x="21395" y="0"/>
            <a:ext cx="1214921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/>
          <p:cNvPicPr preferRelativeResize="0"/>
          <p:nvPr/>
        </p:nvPicPr>
        <p:blipFill rotWithShape="1">
          <a:blip r:embed="rId5">
            <a:alphaModFix/>
          </a:blip>
          <a:srcRect l="9883" t="12301" r="3901" b="12631"/>
          <a:stretch/>
        </p:blipFill>
        <p:spPr>
          <a:xfrm>
            <a:off x="3440414" y="393929"/>
            <a:ext cx="2229493" cy="130101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0" name="Google Shape;90;p1"/>
          <p:cNvGraphicFramePr/>
          <p:nvPr/>
        </p:nvGraphicFramePr>
        <p:xfrm>
          <a:off x="10103851" y="440000"/>
          <a:ext cx="1145277" cy="5027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r:id="rId6" imgW="1145277" imgH="502790" progId="CorelDraw.Graphic.22">
                  <p:embed/>
                </p:oleObj>
              </mc:Choice>
              <mc:Fallback>
                <p:oleObj r:id="rId6" imgW="1145277" imgH="502790" progId="CorelDraw.Graphic.22">
                  <p:embed/>
                  <p:pic>
                    <p:nvPicPr>
                      <p:cNvPr id="90" name="Google Shape;90;p1"/>
                      <p:cNvPicPr preferRelativeResize="0"/>
                      <p:nvPr/>
                    </p:nvPicPr>
                    <p:blipFill rotWithShape="1">
                      <a:blip r:embed="rId7">
                        <a:alphaModFix/>
                      </a:blip>
                      <a:srcRect/>
                      <a:stretch/>
                    </p:blipFill>
                    <p:spPr>
                      <a:xfrm>
                        <a:off x="10103851" y="440000"/>
                        <a:ext cx="1145277" cy="50279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1" name="Google Shape;91;p1"/>
          <p:cNvSpPr txBox="1"/>
          <p:nvPr/>
        </p:nvSpPr>
        <p:spPr>
          <a:xfrm>
            <a:off x="3440414" y="2534365"/>
            <a:ext cx="8186810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Times New Roman"/>
              <a:buNone/>
            </a:pPr>
            <a:r>
              <a:rPr lang="ru-RU" sz="5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ITIS VIRTUAL MUSEUM</a:t>
            </a:r>
            <a:endParaRPr sz="5400" b="1" i="0" u="none" strike="noStrike" cap="non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3440413" y="5418602"/>
            <a:ext cx="222949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cap="none" dirty="0">
                <a:solidFill>
                  <a:schemeClr val="tx1"/>
                </a:solidFill>
                <a:latin typeface="+mj-lt"/>
                <a:ea typeface="Times New Roman"/>
                <a:cs typeface="Times New Roman"/>
                <a:sym typeface="Times New Roman"/>
              </a:rPr>
              <a:t>LOS PEKUS HERMANOS</a:t>
            </a:r>
            <a:endParaRPr sz="2400" b="1" dirty="0">
              <a:solidFill>
                <a:schemeClr val="tx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8588509" y="4268370"/>
            <a:ext cx="2087980" cy="208798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400"/>
              <a:t>1</a:t>
            </a:fld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9C548A-7A27-4A1A-A7A9-2ED4E5DBB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7482" y="44239"/>
            <a:ext cx="7018538" cy="884735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Итоги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C672EFE-0565-40F9-AE92-5AD986DB72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mtClean="0"/>
              <a:t>10</a:t>
            </a:fld>
            <a:endParaRPr lang="ru-RU"/>
          </a:p>
        </p:txBody>
      </p:sp>
      <p:graphicFrame>
        <p:nvGraphicFramePr>
          <p:cNvPr id="5" name="Google Shape;143;p6">
            <a:extLst>
              <a:ext uri="{FF2B5EF4-FFF2-40B4-BE49-F238E27FC236}">
                <a16:creationId xmlns:a16="http://schemas.microsoft.com/office/drawing/2014/main" id="{C06E4D15-9E85-46C8-85F0-63C0F14A50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1617308"/>
              </p:ext>
            </p:extLst>
          </p:nvPr>
        </p:nvGraphicFramePr>
        <p:xfrm>
          <a:off x="10175917" y="365125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1" r:id="rId3" imgW="1282735" imgH="446617" progId="CorelDraw.Graphic.22">
                  <p:embed/>
                </p:oleObj>
              </mc:Choice>
              <mc:Fallback>
                <p:oleObj r:id="rId3" imgW="1282735" imgH="446617" progId="CorelDraw.Graphic.22">
                  <p:embed/>
                  <p:pic>
                    <p:nvPicPr>
                      <p:cNvPr id="143" name="Google Shape;143;p6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0175917" y="365125"/>
                        <a:ext cx="1282735" cy="44661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Google Shape;144;p6">
            <a:extLst>
              <a:ext uri="{FF2B5EF4-FFF2-40B4-BE49-F238E27FC236}">
                <a16:creationId xmlns:a16="http://schemas.microsoft.com/office/drawing/2014/main" id="{3FA7A5A5-C67C-4531-B6D5-0287B648DBF4}"/>
              </a:ext>
            </a:extLst>
          </p:cNvPr>
          <p:cNvSpPr/>
          <p:nvPr/>
        </p:nvSpPr>
        <p:spPr>
          <a:xfrm>
            <a:off x="872187" y="905487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Google Shape;145;p6">
            <a:extLst>
              <a:ext uri="{FF2B5EF4-FFF2-40B4-BE49-F238E27FC236}">
                <a16:creationId xmlns:a16="http://schemas.microsoft.com/office/drawing/2014/main" id="{F50A65AA-38FD-4FBA-A618-1E783472E03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3348" y="269122"/>
            <a:ext cx="917722" cy="43496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7;p5">
            <a:extLst>
              <a:ext uri="{FF2B5EF4-FFF2-40B4-BE49-F238E27FC236}">
                <a16:creationId xmlns:a16="http://schemas.microsoft.com/office/drawing/2014/main" id="{32CFEAE6-7648-48EB-9DDB-4B23C14D46A4}"/>
              </a:ext>
            </a:extLst>
          </p:cNvPr>
          <p:cNvSpPr txBox="1"/>
          <p:nvPr/>
        </p:nvSpPr>
        <p:spPr>
          <a:xfrm>
            <a:off x="1052129" y="1672990"/>
            <a:ext cx="10301671" cy="4307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</a:pPr>
            <a:r>
              <a:rPr lang="ru-RU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Макет проекта в </a:t>
            </a: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Figma</a:t>
            </a:r>
            <a:b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ru-RU"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indent="-342900">
              <a:lnSpc>
                <a:spcPct val="107000"/>
              </a:lnSpc>
              <a:buSzPts val="3200"/>
              <a:buFont typeface="Arial"/>
              <a:buChar char="●"/>
            </a:pPr>
            <a:r>
              <a:rPr lang="ru-RU" sz="3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Рабочий продукт на 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Unity</a:t>
            </a:r>
            <a:br>
              <a:rPr lang="en-US" sz="3200" dirty="0">
                <a:latin typeface="Calibri"/>
                <a:cs typeface="Calibri"/>
                <a:sym typeface="Calibri"/>
              </a:rPr>
            </a:br>
            <a:endParaRPr lang="ru-RU" sz="3200" dirty="0">
              <a:latin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</a:pPr>
            <a:r>
              <a:rPr lang="ru-RU" sz="3200" dirty="0">
                <a:latin typeface="Calibri"/>
                <a:cs typeface="Calibri"/>
                <a:sym typeface="Calibri"/>
              </a:rPr>
              <a:t>Использование новейших технологий в виде нейросетей для различных целей</a:t>
            </a: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</a:pPr>
            <a:endParaRPr lang="en-US" sz="3200" dirty="0">
              <a:latin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</a:pPr>
            <a:r>
              <a:rPr lang="ru-RU" sz="3200" dirty="0">
                <a:latin typeface="Calibri"/>
                <a:cs typeface="Calibri"/>
                <a:sym typeface="Calibri"/>
              </a:rPr>
              <a:t>Оригинальный саундтрек</a:t>
            </a:r>
            <a:endParaRPr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065AEE0-D612-40A3-BF35-FA58303558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8287" y="2345956"/>
            <a:ext cx="2591524" cy="259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490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9" name="Google Shape;99;p2"/>
          <p:cNvGraphicFramePr/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r:id="rId4" imgW="1282735" imgH="446617" progId="CorelDraw.Graphic.22">
                  <p:embed/>
                </p:oleObj>
              </mc:Choice>
              <mc:Fallback>
                <p:oleObj r:id="rId4" imgW="1282735" imgH="446617" progId="CorelDraw.Graphic.22">
                  <p:embed/>
                  <p:pic>
                    <p:nvPicPr>
                      <p:cNvPr id="99" name="Google Shape;99;p2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0" name="Google Shape;100;p2"/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3795" y="228173"/>
            <a:ext cx="917722" cy="43496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"/>
          <p:cNvSpPr txBox="1"/>
          <p:nvPr/>
        </p:nvSpPr>
        <p:spPr>
          <a:xfrm>
            <a:off x="4572000" y="16545"/>
            <a:ext cx="3048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Наша команда</a:t>
            </a:r>
            <a:endParaRPr/>
          </a:p>
        </p:txBody>
      </p:sp>
      <p:sp>
        <p:nvSpPr>
          <p:cNvPr id="103" name="Google Shape;103;p2"/>
          <p:cNvSpPr txBox="1"/>
          <p:nvPr/>
        </p:nvSpPr>
        <p:spPr>
          <a:xfrm>
            <a:off x="986118" y="1708817"/>
            <a:ext cx="9469324" cy="3440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Глухов Илья – Тимлид, Программист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Максим Иванов – Аналитик, Тестировщик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Кирилл Шутов – Дизайнер, Сценарист</a:t>
            </a:r>
            <a:endParaRPr/>
          </a:p>
        </p:txBody>
      </p:sp>
      <p:sp>
        <p:nvSpPr>
          <p:cNvPr id="104" name="Google Shape;10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400"/>
              <a:t>2</a:t>
            </a:fld>
            <a:endParaRPr sz="140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3F1DB44-74CB-486F-852C-031F7DF16B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19505" y="2272262"/>
            <a:ext cx="2313474" cy="231347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" name="Google Shape;109;p3"/>
          <p:cNvGraphicFramePr/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r:id="rId4" imgW="1282735" imgH="446617" progId="CorelDraw.Graphic.22">
                  <p:embed/>
                </p:oleObj>
              </mc:Choice>
              <mc:Fallback>
                <p:oleObj r:id="rId4" imgW="1282735" imgH="446617" progId="CorelDraw.Graphic.22">
                  <p:embed/>
                  <p:pic>
                    <p:nvPicPr>
                      <p:cNvPr id="109" name="Google Shape;109;p3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0" name="Google Shape;110;p3"/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3795" y="228173"/>
            <a:ext cx="917722" cy="434968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3"/>
          <p:cNvSpPr txBox="1"/>
          <p:nvPr/>
        </p:nvSpPr>
        <p:spPr>
          <a:xfrm>
            <a:off x="4894729" y="16545"/>
            <a:ext cx="240254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Аналитика</a:t>
            </a:r>
            <a:endParaRPr/>
          </a:p>
        </p:txBody>
      </p:sp>
      <p:sp>
        <p:nvSpPr>
          <p:cNvPr id="118" name="Google Shape;118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400"/>
              <a:t>3</a:t>
            </a:fld>
            <a:endParaRPr/>
          </a:p>
        </p:txBody>
      </p:sp>
      <p:graphicFrame>
        <p:nvGraphicFramePr>
          <p:cNvPr id="16" name="Chart 1" title="Диаграмма">
            <a:extLst>
              <a:ext uri="{FF2B5EF4-FFF2-40B4-BE49-F238E27FC236}">
                <a16:creationId xmlns:a16="http://schemas.microsoft.com/office/drawing/2014/main" id="{00000000-0008-0000-0000-000004476F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0509876"/>
              </p:ext>
            </p:extLst>
          </p:nvPr>
        </p:nvGraphicFramePr>
        <p:xfrm>
          <a:off x="6240539" y="1693591"/>
          <a:ext cx="5951461" cy="47675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7" name="Chart 2" title="Диаграмма">
            <a:extLst>
              <a:ext uri="{FF2B5EF4-FFF2-40B4-BE49-F238E27FC236}">
                <a16:creationId xmlns:a16="http://schemas.microsoft.com/office/drawing/2014/main" id="{00000000-0008-0000-0000-0000FBD3767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4612736"/>
              </p:ext>
            </p:extLst>
          </p:nvPr>
        </p:nvGraphicFramePr>
        <p:xfrm>
          <a:off x="-247213" y="1631447"/>
          <a:ext cx="6526563" cy="4469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3" name="Google Shape;123;p4"/>
          <p:cNvGraphicFramePr/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0" r:id="rId4" imgW="1282735" imgH="446617" progId="CorelDraw.Graphic.22">
                  <p:embed/>
                </p:oleObj>
              </mc:Choice>
              <mc:Fallback>
                <p:oleObj r:id="rId4" imgW="1282735" imgH="446617" progId="CorelDraw.Graphic.22">
                  <p:embed/>
                  <p:pic>
                    <p:nvPicPr>
                      <p:cNvPr id="123" name="Google Shape;123;p4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4" name="Google Shape;124;p4"/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Google Shape;125;p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3795" y="228173"/>
            <a:ext cx="917722" cy="434968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4"/>
          <p:cNvSpPr txBox="1"/>
          <p:nvPr/>
        </p:nvSpPr>
        <p:spPr>
          <a:xfrm>
            <a:off x="3823846" y="16545"/>
            <a:ext cx="491100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Возможные аналоги</a:t>
            </a:r>
            <a:endParaRPr/>
          </a:p>
        </p:txBody>
      </p:sp>
      <p:sp>
        <p:nvSpPr>
          <p:cNvPr id="127" name="Google Shape;127;p4"/>
          <p:cNvSpPr txBox="1"/>
          <p:nvPr/>
        </p:nvSpPr>
        <p:spPr>
          <a:xfrm>
            <a:off x="986117" y="1997839"/>
            <a:ext cx="10586465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1) Онлайн курсы                                                                                	(в том числе курс по ИТИСу от УРФУ)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2) Самостоятельное изучение</a:t>
            </a:r>
            <a:endParaRPr sz="3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400"/>
              <a:t>4</a:t>
            </a:fld>
            <a:endParaRPr sz="140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EB6F278-DDD8-41FE-B555-A3423C3096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77419" y="1417930"/>
            <a:ext cx="4190326" cy="419032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" name="Google Shape;133;p5"/>
          <p:cNvGraphicFramePr/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4" r:id="rId4" imgW="1282735" imgH="446617" progId="CorelDraw.Graphic.22">
                  <p:embed/>
                </p:oleObj>
              </mc:Choice>
              <mc:Fallback>
                <p:oleObj r:id="rId4" imgW="1282735" imgH="446617" progId="CorelDraw.Graphic.22">
                  <p:embed/>
                  <p:pic>
                    <p:nvPicPr>
                      <p:cNvPr id="133" name="Google Shape;133;p5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" name="Google Shape;134;p5"/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5" name="Google Shape;135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3795" y="228173"/>
            <a:ext cx="917722" cy="43496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5"/>
          <p:cNvSpPr txBox="1"/>
          <p:nvPr/>
        </p:nvSpPr>
        <p:spPr>
          <a:xfrm>
            <a:off x="3731390" y="16545"/>
            <a:ext cx="509591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Главные особенности</a:t>
            </a:r>
            <a:endParaRPr/>
          </a:p>
        </p:txBody>
      </p:sp>
      <p:sp>
        <p:nvSpPr>
          <p:cNvPr id="137" name="Google Shape;137;p5"/>
          <p:cNvSpPr txBox="1"/>
          <p:nvPr/>
        </p:nvSpPr>
        <p:spPr>
          <a:xfrm>
            <a:off x="986118" y="1557205"/>
            <a:ext cx="7444540" cy="374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</a:pPr>
            <a:r>
              <a:rPr lang="ru-RU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Интерактивный подход к обучению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●"/>
            </a:pPr>
            <a:r>
              <a:rPr lang="ru-RU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Комплексное восприятие информации:</a:t>
            </a:r>
            <a:endParaRPr dirty="0"/>
          </a:p>
          <a:p>
            <a:pPr marL="971550" marR="0" lvl="1" indent="-51435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lang="ru-RU" sz="3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dirty="0"/>
          </a:p>
          <a:p>
            <a:pPr marL="971550" marR="0" lvl="1" indent="-51435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lang="ru-RU" sz="3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Видео</a:t>
            </a:r>
            <a:endParaRPr sz="3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71550" marR="0" lvl="1" indent="-51435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lang="ru-RU" sz="3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Текст</a:t>
            </a:r>
            <a:endParaRPr dirty="0"/>
          </a:p>
        </p:txBody>
      </p:sp>
      <p:sp>
        <p:nvSpPr>
          <p:cNvPr id="138" name="Google Shape;138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400"/>
              <a:t>5</a:t>
            </a:fld>
            <a:endParaRPr sz="140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12A504B-81BA-44BD-BC1A-14688425A6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8608" y="3429000"/>
            <a:ext cx="5131992" cy="176303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" name="Google Shape;143;p6"/>
          <p:cNvGraphicFramePr/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9" r:id="rId4" imgW="1282735" imgH="446617" progId="CorelDraw.Graphic.22">
                  <p:embed/>
                </p:oleObj>
              </mc:Choice>
              <mc:Fallback>
                <p:oleObj r:id="rId4" imgW="1282735" imgH="446617" progId="CorelDraw.Graphic.22">
                  <p:embed/>
                  <p:pic>
                    <p:nvPicPr>
                      <p:cNvPr id="143" name="Google Shape;143;p6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4" name="Google Shape;144;p6"/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3795" y="228173"/>
            <a:ext cx="917722" cy="43496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6"/>
          <p:cNvSpPr txBox="1"/>
          <p:nvPr/>
        </p:nvSpPr>
        <p:spPr>
          <a:xfrm>
            <a:off x="3424091" y="16545"/>
            <a:ext cx="571051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Основные функции</a:t>
            </a:r>
            <a:endParaRPr/>
          </a:p>
        </p:txBody>
      </p:sp>
      <p:sp>
        <p:nvSpPr>
          <p:cNvPr id="147" name="Google Shape;147;p6"/>
          <p:cNvSpPr txBox="1"/>
          <p:nvPr/>
        </p:nvSpPr>
        <p:spPr>
          <a:xfrm>
            <a:off x="986117" y="1756093"/>
            <a:ext cx="10586465" cy="3473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1E1E1E"/>
              </a:buClr>
              <a:buSzPts val="2800"/>
              <a:buFont typeface="Calibri"/>
              <a:buAutoNum type="arabicPeriod"/>
            </a:pPr>
            <a:r>
              <a:rPr lang="ru-RU" sz="2800" dirty="0">
                <a:solidFill>
                  <a:srgbClr val="1E1E1E"/>
                </a:solidFill>
                <a:latin typeface="Calibri"/>
                <a:ea typeface="Calibri"/>
                <a:cs typeface="Calibri"/>
                <a:sym typeface="Calibri"/>
              </a:rPr>
              <a:t>Отслеживание прогресса в главном меню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1E1E1E"/>
              </a:buClr>
              <a:buSzPts val="2800"/>
              <a:buFont typeface="Calibri"/>
              <a:buAutoNum type="arabicPeriod"/>
            </a:pPr>
            <a:r>
              <a:rPr lang="ru-RU" sz="2800" dirty="0">
                <a:solidFill>
                  <a:srgbClr val="1E1E1E"/>
                </a:solidFill>
                <a:latin typeface="Calibri"/>
                <a:ea typeface="Calibri"/>
                <a:cs typeface="Calibri"/>
                <a:sym typeface="Calibri"/>
              </a:rPr>
              <a:t>Нелинейный выбор экспонатов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1E1E1E"/>
              </a:buClr>
              <a:buSzPts val="2800"/>
              <a:buFont typeface="Calibri"/>
              <a:buAutoNum type="arabicPeriod"/>
            </a:pPr>
            <a:r>
              <a:rPr lang="ru-RU" sz="2800" dirty="0">
                <a:solidFill>
                  <a:srgbClr val="1E1E1E"/>
                </a:solidFill>
                <a:latin typeface="Calibri"/>
                <a:ea typeface="Calibri"/>
                <a:cs typeface="Calibri"/>
                <a:sym typeface="Calibri"/>
              </a:rPr>
              <a:t>Выбор средства представления информации в рамках экспоната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1E1E1E"/>
              </a:buClr>
              <a:buSzPts val="2800"/>
              <a:buFont typeface="Calibri"/>
              <a:buAutoNum type="arabicPeriod"/>
            </a:pPr>
            <a:r>
              <a:rPr lang="ru-RU" sz="2800" dirty="0">
                <a:solidFill>
                  <a:srgbClr val="1E1E1E"/>
                </a:solidFill>
                <a:latin typeface="Calibri"/>
                <a:ea typeface="Calibri"/>
                <a:cs typeface="Calibri"/>
                <a:sym typeface="Calibri"/>
              </a:rPr>
              <a:t>Наличие тематической игры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1E1E1E"/>
              </a:buClr>
              <a:buSzPts val="2800"/>
              <a:buFont typeface="Calibri"/>
              <a:buAutoNum type="arabicPeriod"/>
            </a:pPr>
            <a:r>
              <a:rPr lang="ru-RU" sz="2800" dirty="0">
                <a:solidFill>
                  <a:srgbClr val="1E1E1E"/>
                </a:solidFill>
                <a:latin typeface="Calibri"/>
                <a:ea typeface="Calibri"/>
                <a:cs typeface="Calibri"/>
                <a:sym typeface="Calibri"/>
              </a:rPr>
              <a:t>Тест в конце каждой главы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Clr>
                <a:srgbClr val="1E1E1E"/>
              </a:buClr>
              <a:buSzPts val="2800"/>
              <a:buFont typeface="Calibri"/>
              <a:buAutoNum type="arabicPeriod"/>
            </a:pPr>
            <a:r>
              <a:rPr lang="ru-RU" sz="2800" dirty="0">
                <a:solidFill>
                  <a:srgbClr val="1E1E1E"/>
                </a:solidFill>
                <a:latin typeface="Calibri"/>
                <a:ea typeface="Calibri"/>
                <a:cs typeface="Calibri"/>
                <a:sym typeface="Calibri"/>
              </a:rPr>
              <a:t>Финальное тестирование по итогам обучения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400"/>
              <a:t>6</a:t>
            </a:fld>
            <a:endParaRPr sz="140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2F334E6-C00B-492B-865B-2BEA58D39D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40326" y="4328267"/>
            <a:ext cx="2313474" cy="231347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6406906-CA45-489E-8D3C-ECE0DC9022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04766" y="5292610"/>
            <a:ext cx="2874583" cy="191638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" name="Google Shape;153;p7"/>
          <p:cNvGraphicFramePr/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1" r:id="rId4" imgW="1282735" imgH="446617" progId="CorelDraw.Graphic.22">
                  <p:embed/>
                </p:oleObj>
              </mc:Choice>
              <mc:Fallback>
                <p:oleObj r:id="rId4" imgW="1282735" imgH="446617" progId="CorelDraw.Graphic.22">
                  <p:embed/>
                  <p:pic>
                    <p:nvPicPr>
                      <p:cNvPr id="153" name="Google Shape;153;p7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4" name="Google Shape;154;p7"/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53795" y="228173"/>
            <a:ext cx="917722" cy="434968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 txBox="1"/>
          <p:nvPr/>
        </p:nvSpPr>
        <p:spPr>
          <a:xfrm>
            <a:off x="3818965" y="16545"/>
            <a:ext cx="455407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Технологический стек</a:t>
            </a:r>
            <a:endParaRPr/>
          </a:p>
        </p:txBody>
      </p:sp>
      <p:sp>
        <p:nvSpPr>
          <p:cNvPr id="157" name="Google Shape;157;p7"/>
          <p:cNvSpPr txBox="1"/>
          <p:nvPr/>
        </p:nvSpPr>
        <p:spPr>
          <a:xfrm>
            <a:off x="986117" y="1405048"/>
            <a:ext cx="10586465" cy="4047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45021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Платформа для разработки игры – </a:t>
            </a:r>
            <a:r>
              <a:rPr lang="ru-RU" sz="3200" b="1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Unity</a:t>
            </a:r>
            <a:endParaRPr sz="3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450215" algn="l" rtl="0">
              <a:lnSpc>
                <a:spcPct val="15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ru-RU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Язык программирования – </a:t>
            </a:r>
            <a:r>
              <a:rPr lang="ru-RU" sz="32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С#</a:t>
            </a:r>
            <a:endParaRPr sz="3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450215" algn="l" rtl="0">
              <a:lnSpc>
                <a:spcPct val="15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ru-RU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Платформа для выгрузки и хранения кода – </a:t>
            </a:r>
            <a:r>
              <a:rPr lang="ru-RU" sz="3200" b="1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GitHub</a:t>
            </a:r>
            <a:endParaRPr sz="3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450215" algn="l" rtl="0">
              <a:lnSpc>
                <a:spcPct val="15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ru-RU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Платформа для создания графического макета – </a:t>
            </a:r>
            <a:r>
              <a:rPr lang="ru-RU" sz="3200" b="1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Figma</a:t>
            </a:r>
            <a:endParaRPr sz="3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400"/>
              <a:t>7</a:t>
            </a:fld>
            <a:endParaRPr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53EBB2-CD37-41ED-948F-C80A89C884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65227" y="-236201"/>
            <a:ext cx="1940655" cy="38813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" name="Google Shape;163;p8"/>
          <p:cNvGraphicFramePr/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6" r:id="rId6" imgW="1282735" imgH="446617" progId="CorelDraw.Graphic.22">
                  <p:embed/>
                </p:oleObj>
              </mc:Choice>
              <mc:Fallback>
                <p:oleObj r:id="rId6" imgW="1282735" imgH="446617" progId="CorelDraw.Graphic.22">
                  <p:embed/>
                  <p:pic>
                    <p:nvPicPr>
                      <p:cNvPr id="163" name="Google Shape;163;p8"/>
                      <p:cNvPicPr preferRelativeResize="0"/>
                      <p:nvPr/>
                    </p:nvPicPr>
                    <p:blipFill rotWithShape="1">
                      <a:blip r:embed="rId7">
                        <a:alphaModFix/>
                      </a:blip>
                      <a:srcRect/>
                      <a:stretch/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4" name="Google Shape;164;p8"/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" name="Google Shape;165;p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53795" y="228173"/>
            <a:ext cx="917722" cy="434968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8"/>
          <p:cNvSpPr txBox="1"/>
          <p:nvPr/>
        </p:nvSpPr>
        <p:spPr>
          <a:xfrm>
            <a:off x="5078079" y="16545"/>
            <a:ext cx="240254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Что готово</a:t>
            </a:r>
            <a:endParaRPr/>
          </a:p>
        </p:txBody>
      </p:sp>
      <p:sp>
        <p:nvSpPr>
          <p:cNvPr id="168" name="Google Shape;168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400"/>
              <a:t>8</a:t>
            </a:fld>
            <a:endParaRPr sz="1400"/>
          </a:p>
        </p:txBody>
      </p:sp>
      <p:pic>
        <p:nvPicPr>
          <p:cNvPr id="5" name="фин видео 2.1">
            <a:hlinkClick r:id="" action="ppaction://media"/>
            <a:extLst>
              <a:ext uri="{FF2B5EF4-FFF2-40B4-BE49-F238E27FC236}">
                <a16:creationId xmlns:a16="http://schemas.microsoft.com/office/drawing/2014/main" id="{95994254-60D3-4FAA-AA0F-15E6EBB688A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571517" y="871701"/>
            <a:ext cx="9545429" cy="53693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3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3" name="Google Shape;173;p9"/>
          <p:cNvGraphicFramePr/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9" r:id="rId6" imgW="1282735" imgH="446617" progId="CorelDraw.Graphic.22">
                  <p:embed/>
                </p:oleObj>
              </mc:Choice>
              <mc:Fallback>
                <p:oleObj r:id="rId6" imgW="1282735" imgH="446617" progId="CorelDraw.Graphic.22">
                  <p:embed/>
                  <p:pic>
                    <p:nvPicPr>
                      <p:cNvPr id="173" name="Google Shape;173;p9"/>
                      <p:cNvPicPr preferRelativeResize="0"/>
                      <p:nvPr/>
                    </p:nvPicPr>
                    <p:blipFill rotWithShape="1">
                      <a:blip r:embed="rId7">
                        <a:alphaModFix/>
                      </a:blip>
                      <a:srcRect/>
                      <a:stretch/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" name="Google Shape;174;p9"/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7030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5" name="Google Shape;175;p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53795" y="228173"/>
            <a:ext cx="917722" cy="434968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9"/>
          <p:cNvSpPr txBox="1"/>
          <p:nvPr/>
        </p:nvSpPr>
        <p:spPr>
          <a:xfrm>
            <a:off x="4450550" y="16545"/>
            <a:ext cx="365759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Что планируется </a:t>
            </a:r>
            <a:endParaRPr/>
          </a:p>
        </p:txBody>
      </p:sp>
      <p:sp>
        <p:nvSpPr>
          <p:cNvPr id="178" name="Google Shape;178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400"/>
              <a:t>9</a:t>
            </a:fld>
            <a:endParaRPr sz="1400"/>
          </a:p>
        </p:txBody>
      </p:sp>
      <p:pic>
        <p:nvPicPr>
          <p:cNvPr id="2" name="Мультимедиа1">
            <a:hlinkClick r:id="" action="ppaction://media"/>
            <a:extLst>
              <a:ext uri="{FF2B5EF4-FFF2-40B4-BE49-F238E27FC236}">
                <a16:creationId xmlns:a16="http://schemas.microsoft.com/office/drawing/2014/main" id="{C4E2426C-36A4-4C50-9325-5A9D086EE47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571517" y="871701"/>
            <a:ext cx="9523199" cy="5356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170</Words>
  <Application>Microsoft Office PowerPoint</Application>
  <PresentationFormat>Широкоэкранный</PresentationFormat>
  <Paragraphs>59</Paragraphs>
  <Slides>10</Slides>
  <Notes>9</Notes>
  <HiddenSlides>0</HiddenSlides>
  <MMClips>2</MMClips>
  <ScaleCrop>false</ScaleCrop>
  <HeadingPairs>
    <vt:vector size="8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Times New Roman</vt:lpstr>
      <vt:lpstr>Тема Office</vt:lpstr>
      <vt:lpstr>CorelDraw.Graphic.22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Итоги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Максим Иманов</dc:creator>
  <cp:lastModifiedBy>Jaba</cp:lastModifiedBy>
  <cp:revision>13</cp:revision>
  <dcterms:created xsi:type="dcterms:W3CDTF">2023-05-08T15:48:52Z</dcterms:created>
  <dcterms:modified xsi:type="dcterms:W3CDTF">2023-06-13T06:04:12Z</dcterms:modified>
</cp:coreProperties>
</file>